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7" r:id="rId2"/>
    <p:sldId id="289" r:id="rId3"/>
    <p:sldId id="407" r:id="rId4"/>
    <p:sldId id="408" r:id="rId5"/>
    <p:sldId id="417" r:id="rId6"/>
    <p:sldId id="418" r:id="rId7"/>
    <p:sldId id="419" r:id="rId8"/>
    <p:sldId id="420" r:id="rId9"/>
    <p:sldId id="421" r:id="rId10"/>
    <p:sldId id="415" r:id="rId11"/>
    <p:sldId id="416" r:id="rId12"/>
    <p:sldId id="286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2" d="100"/>
          <a:sy n="82" d="100"/>
        </p:scale>
        <p:origin x="13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5620F-FB58-4281-9ABB-6CAE12385438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0124527-B650-436C-9B91-C11CFA766B95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Wspomaganie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l-PL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964F3-30EB-4C18-98A7-87384AA43668}" type="parTrans" cxnId="{8A704EF9-D4F6-43DC-A4CA-E11868095A0F}">
      <dgm:prSet/>
      <dgm:spPr/>
      <dgm:t>
        <a:bodyPr/>
        <a:lstStyle/>
        <a:p>
          <a:endParaRPr lang="pl-PL"/>
        </a:p>
      </dgm:t>
    </dgm:pt>
    <dgm:pt modelId="{2DD7972D-5E36-4544-B7CE-6DBEFFE05268}" type="sibTrans" cxnId="{8A704EF9-D4F6-43DC-A4CA-E11868095A0F}">
      <dgm:prSet/>
      <dgm:spPr/>
      <dgm:t>
        <a:bodyPr/>
        <a:lstStyle/>
        <a:p>
          <a:endParaRPr lang="pl-PL"/>
        </a:p>
      </dgm:t>
    </dgm:pt>
    <dgm:pt modelId="{D003930B-6511-45EB-804C-68634DB027C4}">
      <dgm:prSet phldrT="[Tekst]" custT="1"/>
      <dgm:spPr>
        <a:ln w="19050"/>
      </dgm:spPr>
      <dgm:t>
        <a:bodyPr/>
        <a:lstStyle/>
        <a:p>
          <a:r>
            <a:rPr lang="pl-PL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Kontrola</a:t>
          </a:r>
        </a:p>
        <a:p>
          <a:endParaRPr lang="pl-PL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78145-526B-47F2-8A52-697FA1761685}" type="parTrans" cxnId="{ECCB294F-BD1F-4478-B929-303ECCB12C01}">
      <dgm:prSet/>
      <dgm:spPr/>
      <dgm:t>
        <a:bodyPr/>
        <a:lstStyle/>
        <a:p>
          <a:endParaRPr lang="pl-PL"/>
        </a:p>
      </dgm:t>
    </dgm:pt>
    <dgm:pt modelId="{FF436365-6050-41D4-A0D5-136A10EBE044}" type="sibTrans" cxnId="{ECCB294F-BD1F-4478-B929-303ECCB12C01}">
      <dgm:prSet/>
      <dgm:spPr/>
      <dgm:t>
        <a:bodyPr/>
        <a:lstStyle/>
        <a:p>
          <a:endParaRPr lang="pl-PL"/>
        </a:p>
      </dgm:t>
    </dgm:pt>
    <dgm:pt modelId="{84025071-954E-4097-B2DE-EE6C8A6C9826}">
      <dgm:prSet phldrT="[Tekst]" custT="1"/>
      <dgm:spPr>
        <a:ln w="19050"/>
      </dgm:spPr>
      <dgm:t>
        <a:bodyPr/>
        <a:lstStyle/>
        <a:p>
          <a:r>
            <a:rPr lang="pl-PL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Ewaluacja</a:t>
          </a:r>
        </a:p>
        <a:p>
          <a:endParaRPr lang="pl-PL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CA3BD-2FEA-483F-ACE5-D7A478915CD3}" type="parTrans" cxnId="{59FA1022-4882-491C-B0C8-8276ED5320EB}">
      <dgm:prSet/>
      <dgm:spPr/>
      <dgm:t>
        <a:bodyPr/>
        <a:lstStyle/>
        <a:p>
          <a:endParaRPr lang="pl-PL"/>
        </a:p>
      </dgm:t>
    </dgm:pt>
    <dgm:pt modelId="{58EFBACC-ED12-430B-A931-41363047C5C9}" type="sibTrans" cxnId="{59FA1022-4882-491C-B0C8-8276ED5320EB}">
      <dgm:prSet/>
      <dgm:spPr/>
      <dgm:t>
        <a:bodyPr/>
        <a:lstStyle/>
        <a:p>
          <a:endParaRPr lang="pl-PL"/>
        </a:p>
      </dgm:t>
    </dgm:pt>
    <dgm:pt modelId="{391B1AF4-4501-4EF0-8EA9-37B9CAF4E808}">
      <dgm:prSet phldrT="[Tekst]" custT="1"/>
      <dgm:spPr>
        <a:ln w="19050"/>
      </dgm:spPr>
      <dgm:t>
        <a:bodyPr/>
        <a:lstStyle/>
        <a:p>
          <a:r>
            <a:rPr lang="pl-PL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Monitorowanie</a:t>
          </a:r>
        </a:p>
        <a:p>
          <a:endParaRPr lang="pl-PL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86517-E8A8-43CA-957C-7D22B839B138}" type="parTrans" cxnId="{1FBAB880-90EA-4938-B4C8-A41DCA237942}">
      <dgm:prSet/>
      <dgm:spPr/>
      <dgm:t>
        <a:bodyPr/>
        <a:lstStyle/>
        <a:p>
          <a:endParaRPr lang="pl-PL"/>
        </a:p>
      </dgm:t>
    </dgm:pt>
    <dgm:pt modelId="{E19C8217-DB3D-4609-A199-6153E4382822}" type="sibTrans" cxnId="{1FBAB880-90EA-4938-B4C8-A41DCA237942}">
      <dgm:prSet/>
      <dgm:spPr/>
      <dgm:t>
        <a:bodyPr/>
        <a:lstStyle/>
        <a:p>
          <a:endParaRPr lang="pl-PL"/>
        </a:p>
      </dgm:t>
    </dgm:pt>
    <dgm:pt modelId="{F513DC71-2F60-4A71-A9B0-43D522D8F50A}" type="pres">
      <dgm:prSet presAssocID="{6605620F-FB58-4281-9ABB-6CAE12385438}" presName="compositeShape" presStyleCnt="0">
        <dgm:presLayoutVars>
          <dgm:dir/>
          <dgm:resizeHandles/>
        </dgm:presLayoutVars>
      </dgm:prSet>
      <dgm:spPr/>
    </dgm:pt>
    <dgm:pt modelId="{1096C768-B236-4589-B98D-1518C3E13CE2}" type="pres">
      <dgm:prSet presAssocID="{6605620F-FB58-4281-9ABB-6CAE12385438}" presName="pyramid" presStyleLbl="node1" presStyleIdx="0" presStyleCnt="1" custLinFactNeighborX="25878" custLinFactNeighborY="-5255"/>
      <dgm:spPr>
        <a:solidFill>
          <a:srgbClr val="FFFF00"/>
        </a:solidFill>
      </dgm:spPr>
    </dgm:pt>
    <dgm:pt modelId="{571D8118-7751-4EFD-A0DD-CC941F55E921}" type="pres">
      <dgm:prSet presAssocID="{6605620F-FB58-4281-9ABB-6CAE12385438}" presName="theList" presStyleCnt="0"/>
      <dgm:spPr/>
    </dgm:pt>
    <dgm:pt modelId="{7EABD64E-301E-4DD0-AF09-4271D6852E2D}" type="pres">
      <dgm:prSet presAssocID="{E0124527-B650-436C-9B91-C11CFA766B95}" presName="aNode" presStyleLbl="fgAcc1" presStyleIdx="0" presStyleCnt="4" custScaleX="127185" custScaleY="159415" custLinFactY="-28855" custLinFactNeighborX="2903" custLinFactNeighborY="-100000">
        <dgm:presLayoutVars>
          <dgm:bulletEnabled val="1"/>
        </dgm:presLayoutVars>
      </dgm:prSet>
      <dgm:spPr/>
    </dgm:pt>
    <dgm:pt modelId="{6D99E530-81A0-4815-8F24-F375E010907B}" type="pres">
      <dgm:prSet presAssocID="{E0124527-B650-436C-9B91-C11CFA766B95}" presName="aSpace" presStyleCnt="0"/>
      <dgm:spPr/>
    </dgm:pt>
    <dgm:pt modelId="{B9D51F99-43F9-4113-9337-94E9DE7D0816}" type="pres">
      <dgm:prSet presAssocID="{D003930B-6511-45EB-804C-68634DB027C4}" presName="aNode" presStyleLbl="fgAcc1" presStyleIdx="1" presStyleCnt="4" custScaleX="136301" custScaleY="146824" custLinFactY="-11695" custLinFactNeighborX="-8704" custLinFactNeighborY="-100000">
        <dgm:presLayoutVars>
          <dgm:bulletEnabled val="1"/>
        </dgm:presLayoutVars>
      </dgm:prSet>
      <dgm:spPr/>
    </dgm:pt>
    <dgm:pt modelId="{6A6A6B13-9040-4848-983B-A981A40DB3AE}" type="pres">
      <dgm:prSet presAssocID="{D003930B-6511-45EB-804C-68634DB027C4}" presName="aSpace" presStyleCnt="0"/>
      <dgm:spPr/>
    </dgm:pt>
    <dgm:pt modelId="{E15E4386-012F-42BE-9B41-497BFCF1DEB9}" type="pres">
      <dgm:prSet presAssocID="{84025071-954E-4097-B2DE-EE6C8A6C9826}" presName="aNode" presStyleLbl="fgAcc1" presStyleIdx="2" presStyleCnt="4" custScaleX="141476" custScaleY="133511" custLinFactNeighborX="-19210" custLinFactNeighborY="-80692">
        <dgm:presLayoutVars>
          <dgm:bulletEnabled val="1"/>
        </dgm:presLayoutVars>
      </dgm:prSet>
      <dgm:spPr/>
    </dgm:pt>
    <dgm:pt modelId="{1F492B54-A067-43A7-A7B9-C473E6A68988}" type="pres">
      <dgm:prSet presAssocID="{84025071-954E-4097-B2DE-EE6C8A6C9826}" presName="aSpace" presStyleCnt="0"/>
      <dgm:spPr/>
    </dgm:pt>
    <dgm:pt modelId="{2EDC10E0-81C2-4A26-873A-92B7EDFE6B2E}" type="pres">
      <dgm:prSet presAssocID="{391B1AF4-4501-4EF0-8EA9-37B9CAF4E808}" presName="aNode" presStyleLbl="fgAcc1" presStyleIdx="3" presStyleCnt="4" custScaleX="141476" custScaleY="133511" custLinFactY="33415" custLinFactNeighborX="-21759" custLinFactNeighborY="100000">
        <dgm:presLayoutVars>
          <dgm:bulletEnabled val="1"/>
        </dgm:presLayoutVars>
      </dgm:prSet>
      <dgm:spPr/>
    </dgm:pt>
    <dgm:pt modelId="{00EA501F-E99E-4F8F-92EE-27344ACC3C48}" type="pres">
      <dgm:prSet presAssocID="{391B1AF4-4501-4EF0-8EA9-37B9CAF4E808}" presName="aSpace" presStyleCnt="0"/>
      <dgm:spPr/>
    </dgm:pt>
  </dgm:ptLst>
  <dgm:cxnLst>
    <dgm:cxn modelId="{59FA1022-4882-491C-B0C8-8276ED5320EB}" srcId="{6605620F-FB58-4281-9ABB-6CAE12385438}" destId="{84025071-954E-4097-B2DE-EE6C8A6C9826}" srcOrd="2" destOrd="0" parTransId="{0ADCA3BD-2FEA-483F-ACE5-D7A478915CD3}" sibTransId="{58EFBACC-ED12-430B-A931-41363047C5C9}"/>
    <dgm:cxn modelId="{F94B0536-1CEC-42DE-BF30-CDF080EBCF2E}" type="presOf" srcId="{391B1AF4-4501-4EF0-8EA9-37B9CAF4E808}" destId="{2EDC10E0-81C2-4A26-873A-92B7EDFE6B2E}" srcOrd="0" destOrd="0" presId="urn:microsoft.com/office/officeart/2005/8/layout/pyramid2"/>
    <dgm:cxn modelId="{38785D47-A5E4-42FC-A67F-FAE96B472ECF}" type="presOf" srcId="{6605620F-FB58-4281-9ABB-6CAE12385438}" destId="{F513DC71-2F60-4A71-A9B0-43D522D8F50A}" srcOrd="0" destOrd="0" presId="urn:microsoft.com/office/officeart/2005/8/layout/pyramid2"/>
    <dgm:cxn modelId="{ECCB294F-BD1F-4478-B929-303ECCB12C01}" srcId="{6605620F-FB58-4281-9ABB-6CAE12385438}" destId="{D003930B-6511-45EB-804C-68634DB027C4}" srcOrd="1" destOrd="0" parTransId="{27D78145-526B-47F2-8A52-697FA1761685}" sibTransId="{FF436365-6050-41D4-A0D5-136A10EBE044}"/>
    <dgm:cxn modelId="{99D63A78-7BEC-4520-933F-8F698531B11C}" type="presOf" srcId="{84025071-954E-4097-B2DE-EE6C8A6C9826}" destId="{E15E4386-012F-42BE-9B41-497BFCF1DEB9}" srcOrd="0" destOrd="0" presId="urn:microsoft.com/office/officeart/2005/8/layout/pyramid2"/>
    <dgm:cxn modelId="{1FBAB880-90EA-4938-B4C8-A41DCA237942}" srcId="{6605620F-FB58-4281-9ABB-6CAE12385438}" destId="{391B1AF4-4501-4EF0-8EA9-37B9CAF4E808}" srcOrd="3" destOrd="0" parTransId="{4D286517-E8A8-43CA-957C-7D22B839B138}" sibTransId="{E19C8217-DB3D-4609-A199-6153E4382822}"/>
    <dgm:cxn modelId="{9077ECC7-1619-429A-8828-7141C5184289}" type="presOf" srcId="{E0124527-B650-436C-9B91-C11CFA766B95}" destId="{7EABD64E-301E-4DD0-AF09-4271D6852E2D}" srcOrd="0" destOrd="0" presId="urn:microsoft.com/office/officeart/2005/8/layout/pyramid2"/>
    <dgm:cxn modelId="{B23BFEEB-FC0F-4A6E-8E73-C4B263BB84DA}" type="presOf" srcId="{D003930B-6511-45EB-804C-68634DB027C4}" destId="{B9D51F99-43F9-4113-9337-94E9DE7D0816}" srcOrd="0" destOrd="0" presId="urn:microsoft.com/office/officeart/2005/8/layout/pyramid2"/>
    <dgm:cxn modelId="{8A704EF9-D4F6-43DC-A4CA-E11868095A0F}" srcId="{6605620F-FB58-4281-9ABB-6CAE12385438}" destId="{E0124527-B650-436C-9B91-C11CFA766B95}" srcOrd="0" destOrd="0" parTransId="{676964F3-30EB-4C18-98A7-87384AA43668}" sibTransId="{2DD7972D-5E36-4544-B7CE-6DBEFFE05268}"/>
    <dgm:cxn modelId="{0DB19C45-2F53-4B45-A2AA-DB29E19DDAB9}" type="presParOf" srcId="{F513DC71-2F60-4A71-A9B0-43D522D8F50A}" destId="{1096C768-B236-4589-B98D-1518C3E13CE2}" srcOrd="0" destOrd="0" presId="urn:microsoft.com/office/officeart/2005/8/layout/pyramid2"/>
    <dgm:cxn modelId="{69AF49F7-F417-42A8-8722-7E15F753995B}" type="presParOf" srcId="{F513DC71-2F60-4A71-A9B0-43D522D8F50A}" destId="{571D8118-7751-4EFD-A0DD-CC941F55E921}" srcOrd="1" destOrd="0" presId="urn:microsoft.com/office/officeart/2005/8/layout/pyramid2"/>
    <dgm:cxn modelId="{C941F500-AD45-486C-9D75-E61D5BEEB6CD}" type="presParOf" srcId="{571D8118-7751-4EFD-A0DD-CC941F55E921}" destId="{7EABD64E-301E-4DD0-AF09-4271D6852E2D}" srcOrd="0" destOrd="0" presId="urn:microsoft.com/office/officeart/2005/8/layout/pyramid2"/>
    <dgm:cxn modelId="{9BCF52B3-C9B5-429C-9590-28C4E6B6633C}" type="presParOf" srcId="{571D8118-7751-4EFD-A0DD-CC941F55E921}" destId="{6D99E530-81A0-4815-8F24-F375E010907B}" srcOrd="1" destOrd="0" presId="urn:microsoft.com/office/officeart/2005/8/layout/pyramid2"/>
    <dgm:cxn modelId="{50908827-677B-4865-9609-C229BA233CC4}" type="presParOf" srcId="{571D8118-7751-4EFD-A0DD-CC941F55E921}" destId="{B9D51F99-43F9-4113-9337-94E9DE7D0816}" srcOrd="2" destOrd="0" presId="urn:microsoft.com/office/officeart/2005/8/layout/pyramid2"/>
    <dgm:cxn modelId="{CD681729-2380-4971-869B-5003500A765C}" type="presParOf" srcId="{571D8118-7751-4EFD-A0DD-CC941F55E921}" destId="{6A6A6B13-9040-4848-983B-A981A40DB3AE}" srcOrd="3" destOrd="0" presId="urn:microsoft.com/office/officeart/2005/8/layout/pyramid2"/>
    <dgm:cxn modelId="{00796F43-18BB-4C91-862B-05427A295452}" type="presParOf" srcId="{571D8118-7751-4EFD-A0DD-CC941F55E921}" destId="{E15E4386-012F-42BE-9B41-497BFCF1DEB9}" srcOrd="4" destOrd="0" presId="urn:microsoft.com/office/officeart/2005/8/layout/pyramid2"/>
    <dgm:cxn modelId="{3551513F-606B-4789-8912-4F9A9C1A8902}" type="presParOf" srcId="{571D8118-7751-4EFD-A0DD-CC941F55E921}" destId="{1F492B54-A067-43A7-A7B9-C473E6A68988}" srcOrd="5" destOrd="0" presId="urn:microsoft.com/office/officeart/2005/8/layout/pyramid2"/>
    <dgm:cxn modelId="{8A4B5885-B78F-4033-A48E-3F42ACDD058C}" type="presParOf" srcId="{571D8118-7751-4EFD-A0DD-CC941F55E921}" destId="{2EDC10E0-81C2-4A26-873A-92B7EDFE6B2E}" srcOrd="6" destOrd="0" presId="urn:microsoft.com/office/officeart/2005/8/layout/pyramid2"/>
    <dgm:cxn modelId="{A3639878-D912-445E-AD3B-BA62D8C828B8}" type="presParOf" srcId="{571D8118-7751-4EFD-A0DD-CC941F55E921}" destId="{00EA501F-E99E-4F8F-92EE-27344ACC3C4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5F10F-6584-4C10-B870-D5E5B106E275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AEEE837-66F2-4AA2-BEAE-DEAD9CE7B16D}">
      <dgm:prSet phldrT="[Tekst]" custT="1"/>
      <dgm:spPr/>
      <dgm:t>
        <a:bodyPr/>
        <a:lstStyle/>
        <a:p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Wyniki</a:t>
          </a:r>
        </a:p>
        <a:p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liczba podejmowanych działań </a:t>
          </a:r>
        </a:p>
        <a:p>
          <a: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dane o wynikach podejmowanych działań</a:t>
          </a:r>
        </a:p>
        <a:p>
          <a: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rzetelny opis stanu </a:t>
          </a:r>
        </a:p>
        <a:p>
          <a: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pl-PL" sz="1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jak jest ?</a:t>
          </a:r>
        </a:p>
        <a:p>
          <a:endParaRPr lang="pl-PL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BD7E9-364A-4CBF-9E9A-FEB5B225C6F6}" type="parTrans" cxnId="{76064328-A427-4613-B5BA-0073B8DDBA79}">
      <dgm:prSet/>
      <dgm:spPr/>
      <dgm:t>
        <a:bodyPr/>
        <a:lstStyle/>
        <a:p>
          <a:endParaRPr lang="pl-PL"/>
        </a:p>
      </dgm:t>
    </dgm:pt>
    <dgm:pt modelId="{19D39728-E49B-4404-8AF0-56EAB0CDA578}" type="sibTrans" cxnId="{76064328-A427-4613-B5BA-0073B8DDBA79}">
      <dgm:prSet/>
      <dgm:spPr/>
      <dgm:t>
        <a:bodyPr/>
        <a:lstStyle/>
        <a:p>
          <a:endParaRPr lang="pl-PL"/>
        </a:p>
      </dgm:t>
    </dgm:pt>
    <dgm:pt modelId="{76263108-363A-44AB-9C10-31F0983EFECC}">
      <dgm:prSet phldrT="[Tekst]" custT="1"/>
      <dgm:spPr/>
      <dgm:t>
        <a:bodyPr/>
        <a:lstStyle/>
        <a:p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Wnioski o</a:t>
          </a:r>
          <a: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dnoszące się do</a:t>
          </a:r>
        </a:p>
        <a:p>
          <a: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doskonalenia jakości pracy szkoły </a:t>
          </a:r>
        </a:p>
        <a:p>
          <a: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 możemy poprawić?</a:t>
          </a:r>
        </a:p>
        <a:p>
          <a: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działań wspierających rozwój nauczycieli </a:t>
          </a:r>
        </a:p>
        <a:p>
          <a: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pl-PL" sz="1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jak się będziemy doskonalić ?</a:t>
          </a:r>
        </a:p>
      </dgm:t>
    </dgm:pt>
    <dgm:pt modelId="{1BEA6388-DFF0-4E58-AA5E-33D2FB0F34DC}" type="parTrans" cxnId="{58D72C90-3949-404A-9C31-DBC19F61BA4B}">
      <dgm:prSet/>
      <dgm:spPr/>
      <dgm:t>
        <a:bodyPr/>
        <a:lstStyle/>
        <a:p>
          <a:endParaRPr lang="pl-PL"/>
        </a:p>
      </dgm:t>
    </dgm:pt>
    <dgm:pt modelId="{5A7AE04D-D532-412F-BAF6-17E34FEB9C4C}" type="sibTrans" cxnId="{58D72C90-3949-404A-9C31-DBC19F61BA4B}">
      <dgm:prSet/>
      <dgm:spPr/>
      <dgm:t>
        <a:bodyPr/>
        <a:lstStyle/>
        <a:p>
          <a:endParaRPr lang="pl-PL"/>
        </a:p>
      </dgm:t>
    </dgm:pt>
    <dgm:pt modelId="{C5FEA821-74F7-4260-8375-378B488AF863}" type="pres">
      <dgm:prSet presAssocID="{2175F10F-6584-4C10-B870-D5E5B106E275}" presName="Name0" presStyleCnt="0">
        <dgm:presLayoutVars>
          <dgm:chMax val="2"/>
          <dgm:chPref val="2"/>
          <dgm:animLvl val="lvl"/>
        </dgm:presLayoutVars>
      </dgm:prSet>
      <dgm:spPr/>
    </dgm:pt>
    <dgm:pt modelId="{8882D176-91DD-4F08-AF0E-04A9A2F01FE1}" type="pres">
      <dgm:prSet presAssocID="{2175F10F-6584-4C10-B870-D5E5B106E275}" presName="LeftText" presStyleLbl="revTx" presStyleIdx="0" presStyleCnt="0">
        <dgm:presLayoutVars>
          <dgm:bulletEnabled val="1"/>
        </dgm:presLayoutVars>
      </dgm:prSet>
      <dgm:spPr/>
    </dgm:pt>
    <dgm:pt modelId="{869E91F8-F094-4FAA-9620-334FFD6D796A}" type="pres">
      <dgm:prSet presAssocID="{2175F10F-6584-4C10-B870-D5E5B106E275}" presName="LeftNode" presStyleLbl="bgImgPlace1" presStyleIdx="0" presStyleCnt="2" custScaleX="293255" custScaleY="155545" custLinFactX="-14545" custLinFactNeighborX="-100000" custLinFactNeighborY="-8">
        <dgm:presLayoutVars>
          <dgm:chMax val="2"/>
          <dgm:chPref val="2"/>
        </dgm:presLayoutVars>
      </dgm:prSet>
      <dgm:spPr/>
    </dgm:pt>
    <dgm:pt modelId="{76CE01FD-F9DA-4BB1-BC0B-E537556F7985}" type="pres">
      <dgm:prSet presAssocID="{2175F10F-6584-4C10-B870-D5E5B106E275}" presName="RightText" presStyleLbl="revTx" presStyleIdx="0" presStyleCnt="0">
        <dgm:presLayoutVars>
          <dgm:bulletEnabled val="1"/>
        </dgm:presLayoutVars>
      </dgm:prSet>
      <dgm:spPr/>
    </dgm:pt>
    <dgm:pt modelId="{BE7D1804-5C10-490F-BBDE-486E63D7A6AB}" type="pres">
      <dgm:prSet presAssocID="{2175F10F-6584-4C10-B870-D5E5B106E275}" presName="RightNode" presStyleLbl="bgImgPlace1" presStyleIdx="1" presStyleCnt="2" custScaleX="270469" custScaleY="155545" custLinFactX="469" custLinFactNeighborX="100000" custLinFactNeighborY="-8">
        <dgm:presLayoutVars>
          <dgm:chMax val="0"/>
          <dgm:chPref val="0"/>
        </dgm:presLayoutVars>
      </dgm:prSet>
      <dgm:spPr/>
    </dgm:pt>
    <dgm:pt modelId="{E5CDFFCC-C495-4A72-9560-1E1F99FFA24C}" type="pres">
      <dgm:prSet presAssocID="{2175F10F-6584-4C10-B870-D5E5B106E275}" presName="TopArrow" presStyleLbl="node1" presStyleIdx="0" presStyleCnt="2"/>
      <dgm:spPr/>
    </dgm:pt>
    <dgm:pt modelId="{15C91169-68AD-4DE3-AE35-AC37EFC64458}" type="pres">
      <dgm:prSet presAssocID="{2175F10F-6584-4C10-B870-D5E5B106E275}" presName="BottomArrow" presStyleLbl="node1" presStyleIdx="1" presStyleCnt="2" custLinFactNeighborX="-67510" custLinFactNeighborY="64546"/>
      <dgm:spPr>
        <a:solidFill>
          <a:srgbClr val="92D050"/>
        </a:solidFill>
      </dgm:spPr>
    </dgm:pt>
  </dgm:ptLst>
  <dgm:cxnLst>
    <dgm:cxn modelId="{77CC000B-D50C-4DC5-86B7-79A4E92D9134}" type="presOf" srcId="{2175F10F-6584-4C10-B870-D5E5B106E275}" destId="{C5FEA821-74F7-4260-8375-378B488AF863}" srcOrd="0" destOrd="0" presId="urn:microsoft.com/office/officeart/2009/layout/ReverseList"/>
    <dgm:cxn modelId="{76064328-A427-4613-B5BA-0073B8DDBA79}" srcId="{2175F10F-6584-4C10-B870-D5E5B106E275}" destId="{8AEEE837-66F2-4AA2-BEAE-DEAD9CE7B16D}" srcOrd="0" destOrd="0" parTransId="{C4BBD7E9-364A-4CBF-9E9A-FEB5B225C6F6}" sibTransId="{19D39728-E49B-4404-8AF0-56EAB0CDA578}"/>
    <dgm:cxn modelId="{50B11933-9724-4333-B148-6C6EBDEA2E60}" type="presOf" srcId="{8AEEE837-66F2-4AA2-BEAE-DEAD9CE7B16D}" destId="{8882D176-91DD-4F08-AF0E-04A9A2F01FE1}" srcOrd="0" destOrd="0" presId="urn:microsoft.com/office/officeart/2009/layout/ReverseList"/>
    <dgm:cxn modelId="{CBB7D46D-DD38-4FF4-891B-AC8FBA727242}" type="presOf" srcId="{76263108-363A-44AB-9C10-31F0983EFECC}" destId="{BE7D1804-5C10-490F-BBDE-486E63D7A6AB}" srcOrd="1" destOrd="0" presId="urn:microsoft.com/office/officeart/2009/layout/ReverseList"/>
    <dgm:cxn modelId="{35193B7A-BB87-4775-B8EF-5E9B67CB606A}" type="presOf" srcId="{76263108-363A-44AB-9C10-31F0983EFECC}" destId="{76CE01FD-F9DA-4BB1-BC0B-E537556F7985}" srcOrd="0" destOrd="0" presId="urn:microsoft.com/office/officeart/2009/layout/ReverseList"/>
    <dgm:cxn modelId="{58D72C90-3949-404A-9C31-DBC19F61BA4B}" srcId="{2175F10F-6584-4C10-B870-D5E5B106E275}" destId="{76263108-363A-44AB-9C10-31F0983EFECC}" srcOrd="1" destOrd="0" parTransId="{1BEA6388-DFF0-4E58-AA5E-33D2FB0F34DC}" sibTransId="{5A7AE04D-D532-412F-BAF6-17E34FEB9C4C}"/>
    <dgm:cxn modelId="{BCFB449F-07A6-4CBA-8BDF-0E7E3E2BA087}" type="presOf" srcId="{8AEEE837-66F2-4AA2-BEAE-DEAD9CE7B16D}" destId="{869E91F8-F094-4FAA-9620-334FFD6D796A}" srcOrd="1" destOrd="0" presId="urn:microsoft.com/office/officeart/2009/layout/ReverseList"/>
    <dgm:cxn modelId="{8A982F60-4332-4F25-A5A1-2ECA75E48DAF}" type="presParOf" srcId="{C5FEA821-74F7-4260-8375-378B488AF863}" destId="{8882D176-91DD-4F08-AF0E-04A9A2F01FE1}" srcOrd="0" destOrd="0" presId="urn:microsoft.com/office/officeart/2009/layout/ReverseList"/>
    <dgm:cxn modelId="{E559C7D1-6EE0-4C0A-8DE4-2D9F900CE1FB}" type="presParOf" srcId="{C5FEA821-74F7-4260-8375-378B488AF863}" destId="{869E91F8-F094-4FAA-9620-334FFD6D796A}" srcOrd="1" destOrd="0" presId="urn:microsoft.com/office/officeart/2009/layout/ReverseList"/>
    <dgm:cxn modelId="{3E8FED9B-935F-4C01-81DB-33053763E333}" type="presParOf" srcId="{C5FEA821-74F7-4260-8375-378B488AF863}" destId="{76CE01FD-F9DA-4BB1-BC0B-E537556F7985}" srcOrd="2" destOrd="0" presId="urn:microsoft.com/office/officeart/2009/layout/ReverseList"/>
    <dgm:cxn modelId="{5B6B46F5-A142-4C78-A128-F82425080D95}" type="presParOf" srcId="{C5FEA821-74F7-4260-8375-378B488AF863}" destId="{BE7D1804-5C10-490F-BBDE-486E63D7A6AB}" srcOrd="3" destOrd="0" presId="urn:microsoft.com/office/officeart/2009/layout/ReverseList"/>
    <dgm:cxn modelId="{9585FCD2-1722-4B73-BA45-BD41A193D8D1}" type="presParOf" srcId="{C5FEA821-74F7-4260-8375-378B488AF863}" destId="{E5CDFFCC-C495-4A72-9560-1E1F99FFA24C}" srcOrd="4" destOrd="0" presId="urn:microsoft.com/office/officeart/2009/layout/ReverseList"/>
    <dgm:cxn modelId="{7F9A22F8-7DE6-4454-87E7-C8DEF8B39B87}" type="presParOf" srcId="{C5FEA821-74F7-4260-8375-378B488AF863}" destId="{15C91169-68AD-4DE3-AE35-AC37EFC6445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6C768-B236-4589-B98D-1518C3E13CE2}">
      <dsp:nvSpPr>
        <dsp:cNvPr id="0" name=""/>
        <dsp:cNvSpPr/>
      </dsp:nvSpPr>
      <dsp:spPr>
        <a:xfrm>
          <a:off x="1718596" y="0"/>
          <a:ext cx="3384376" cy="3384376"/>
        </a:xfrm>
        <a:prstGeom prst="triangl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BD64E-301E-4DD0-AF09-4271D6852E2D}">
      <dsp:nvSpPr>
        <dsp:cNvPr id="0" name=""/>
        <dsp:cNvSpPr/>
      </dsp:nvSpPr>
      <dsp:spPr>
        <a:xfrm>
          <a:off x="2299823" y="159227"/>
          <a:ext cx="2797872" cy="6923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Wspomaganie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pl-PL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3619" y="193023"/>
        <a:ext cx="2730280" cy="624722"/>
      </dsp:txXfrm>
    </dsp:sp>
    <dsp:sp modelId="{B9D51F99-43F9-4113-9337-94E9DE7D0816}">
      <dsp:nvSpPr>
        <dsp:cNvPr id="0" name=""/>
        <dsp:cNvSpPr/>
      </dsp:nvSpPr>
      <dsp:spPr>
        <a:xfrm>
          <a:off x="1944218" y="980350"/>
          <a:ext cx="2998409" cy="6376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Kontrola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5345" y="1011477"/>
        <a:ext cx="2936155" cy="575379"/>
      </dsp:txXfrm>
    </dsp:sp>
    <dsp:sp modelId="{E15E4386-012F-42BE-9B41-497BFCF1DEB9}">
      <dsp:nvSpPr>
        <dsp:cNvPr id="0" name=""/>
        <dsp:cNvSpPr/>
      </dsp:nvSpPr>
      <dsp:spPr>
        <a:xfrm>
          <a:off x="1656181" y="1733540"/>
          <a:ext cx="3112251" cy="5798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Ewaluacja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4485" y="1761844"/>
        <a:ext cx="3055643" cy="523209"/>
      </dsp:txXfrm>
    </dsp:sp>
    <dsp:sp modelId="{2EDC10E0-81C2-4A26-873A-92B7EDFE6B2E}">
      <dsp:nvSpPr>
        <dsp:cNvPr id="0" name=""/>
        <dsp:cNvSpPr/>
      </dsp:nvSpPr>
      <dsp:spPr>
        <a:xfrm>
          <a:off x="1600107" y="2610848"/>
          <a:ext cx="3112251" cy="5798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Monitorowanie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411" y="2639152"/>
        <a:ext cx="3055643" cy="523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E91F8-F094-4FAA-9620-334FFD6D796A}">
      <dsp:nvSpPr>
        <dsp:cNvPr id="0" name=""/>
        <dsp:cNvSpPr/>
      </dsp:nvSpPr>
      <dsp:spPr>
        <a:xfrm rot="16200000">
          <a:off x="195683" y="-195683"/>
          <a:ext cx="2572381" cy="29637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Wyniki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liczba podejmowanych działań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dane o wynikach podejmowanych działań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rzetelny opis stanu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pl-PL" sz="18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jak jest ?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25596" y="125596"/>
        <a:ext cx="2838152" cy="2321189"/>
      </dsp:txXfrm>
    </dsp:sp>
    <dsp:sp modelId="{BE7D1804-5C10-490F-BBDE-486E63D7A6AB}">
      <dsp:nvSpPr>
        <dsp:cNvPr id="0" name=""/>
        <dsp:cNvSpPr/>
      </dsp:nvSpPr>
      <dsp:spPr>
        <a:xfrm rot="5400000">
          <a:off x="2625255" y="-80541"/>
          <a:ext cx="2572381" cy="27334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-2040187"/>
            <a:satOff val="33968"/>
            <a:lumOff val="11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Wnioski o</a:t>
          </a:r>
          <a: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dnoszące się do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doskonalenia jakości pracy szkoły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8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 możemy poprawić?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działań wspierających rozwój nauczycieli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pl-PL" sz="18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jak się będziemy doskonalić ?</a:t>
          </a:r>
        </a:p>
      </dsp:txBody>
      <dsp:txXfrm rot="-5400000">
        <a:off x="2544714" y="125596"/>
        <a:ext cx="2607868" cy="2321189"/>
      </dsp:txXfrm>
    </dsp:sp>
    <dsp:sp modelId="{E5CDFFCC-C495-4A72-9560-1E1F99FFA24C}">
      <dsp:nvSpPr>
        <dsp:cNvPr id="0" name=""/>
        <dsp:cNvSpPr/>
      </dsp:nvSpPr>
      <dsp:spPr>
        <a:xfrm>
          <a:off x="2168292" y="-63"/>
          <a:ext cx="1056529" cy="105647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91169-68AD-4DE3-AE35-AC37EFC64458}">
      <dsp:nvSpPr>
        <dsp:cNvPr id="0" name=""/>
        <dsp:cNvSpPr/>
      </dsp:nvSpPr>
      <dsp:spPr>
        <a:xfrm rot="10800000">
          <a:off x="1455028" y="2044145"/>
          <a:ext cx="1056529" cy="105647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Podział grupy na 4 zespoły.</a:t>
            </a:r>
          </a:p>
          <a:p>
            <a:r>
              <a:rPr lang="pl-PL" altLang="pl-PL"/>
              <a:t>Trener rozdaje uczestnikom  2 arkusze</a:t>
            </a:r>
          </a:p>
          <a:p>
            <a:r>
              <a:rPr lang="pl-PL" altLang="pl-PL"/>
              <a:t>2 grupy (1 i 2) -  wypisują wszystkie znane im możliwości realizacji celów oświatowych skoncentrowanych na kształtowaniu kompetencji kluczowych  poza szkołami.</a:t>
            </a:r>
          </a:p>
          <a:p>
            <a:r>
              <a:rPr lang="pl-PL" altLang="pl-PL"/>
              <a:t>Powinni wymienić: jednostki kultury, świetlice środowiskowe, biblioteki, muzea, filharmonie, organizacje pozarządowe, instytucje powiatowe, instytucje wojewódzkie, instytucje działające  na rzecz sportu- MOSIR-y itp.</a:t>
            </a:r>
          </a:p>
          <a:p>
            <a:r>
              <a:rPr lang="pl-PL" altLang="pl-PL"/>
              <a:t>2 kolejne grupy  (3 i 4)- możliwe źródła pozyskania środków zewnętrznych dla szkół. Projekty unijne- liderzy albo uczestnicy, Comeniusy, Erasmusy, programy rządowe, stowarzyszenia, fundacje, Banki- w zakresie przedsiębiorczość, Fundusz Inicjatyw Obywatelskich, sponsorzy, własna inicjatywa- np. festyny, przedstawienia organizowane przez uczniów dla środowiska itd.</a:t>
            </a:r>
          </a:p>
          <a:p>
            <a:r>
              <a:rPr lang="pl-PL" altLang="pl-PL"/>
              <a:t>Grupy pracują przez 10 minut.</a:t>
            </a:r>
          </a:p>
          <a:p>
            <a:r>
              <a:rPr lang="pl-PL" altLang="pl-PL"/>
              <a:t>Potem grupy 1 i 3 oraz 2 i 4 wymieniają się arkuszami i starają się uzupełnić naniesione tam zapisy.</a:t>
            </a:r>
          </a:p>
          <a:p>
            <a:r>
              <a:rPr lang="pl-PL" altLang="pl-PL"/>
              <a:t>Grupy pracują 5 minut.</a:t>
            </a:r>
          </a:p>
          <a:p>
            <a:r>
              <a:rPr lang="pl-PL" altLang="pl-PL"/>
              <a:t>Podsumowanie ćwiczenia</a:t>
            </a:r>
          </a:p>
          <a:p>
            <a:r>
              <a:rPr lang="pl-PL" altLang="pl-PL"/>
              <a:t>Trener wiesza obok siebie arkusze grupy 1 i 2 oraz nieco dalej arkusze grupy 3 i 4. Omawia wypracowane rezultaty i ewentualnie uzupełnia poprzez serię pytań naprowadzających gdyby coś zostało pominięte. – 10 min.</a:t>
            </a:r>
          </a:p>
          <a:p>
            <a:endParaRPr lang="pl-PL" altLang="pl-PL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D0B50AD-8706-473C-9095-56DB750080AA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Uczestnicy pracują w grupach jednorodnych – zespoły z danego JST.</a:t>
            </a:r>
          </a:p>
          <a:p>
            <a:r>
              <a:rPr lang="pl-PL" altLang="pl-PL"/>
              <a:t>W tym momencie powinni mieć już wypracowane cele, działania i wskaźniki, które chcą wdrożyć w planie strategicznym. Pracują nad swoimi planami.</a:t>
            </a:r>
          </a:p>
          <a:p>
            <a:r>
              <a:rPr lang="pl-PL" altLang="pl-PL"/>
              <a:t>Analizują planowane działania pod kątem finansowym. Zadanie polega na wskazaniu innych źródeł finansowania niż budżet gminy i opis w jaki sposób to przeprowadzą. Z kim będą musieli się kontaktować? Porozumieć? Kto będzie przygotowywał wnioski aplikacyjne? Jakie są ryzyka, że nie uda się zrealizować tego zadania albo jednak sfinansować z budżetu?</a:t>
            </a:r>
          </a:p>
          <a:p>
            <a:r>
              <a:rPr lang="pl-PL" altLang="pl-PL"/>
              <a:t>Jeżeli któryś z zespołów nie wypracował jeszcze swoich zadań to trener proponuje jakieś zadanie np. dyrektor wnioskuje o zorganizowanie koła teatralnego w szkole. Wnioskuje o 10 tysięcy- ma to zapewnić wyng. nauczyciela opiekuna koła- 2 godz, tygodniowo, zakup dekoracji i kostiumów.</a:t>
            </a:r>
          </a:p>
          <a:p>
            <a:r>
              <a:rPr lang="pl-PL" altLang="pl-PL"/>
              <a:t>W gminie działa Ośrodek Kultury dotowany przez JST, który prowadzi 2 sekcje dla dzieci i młodzieży, które cieszą się raczej średnim zainteresowaniem. Pół roku temu zakończyła działalność sekcja plastyczna z powodu braku chętnych.</a:t>
            </a:r>
          </a:p>
          <a:p>
            <a:r>
              <a:rPr lang="pl-PL" altLang="pl-PL"/>
              <a:t> </a:t>
            </a:r>
          </a:p>
          <a:p>
            <a:r>
              <a:rPr lang="pl-PL" altLang="pl-PL"/>
              <a:t>Grupy pracują przez 20 minut.</a:t>
            </a:r>
          </a:p>
          <a:p>
            <a:endParaRPr lang="pl-PL" alt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1146DA2-32B8-4E12-801D-B1C288E14395}" type="slidenum">
              <a:rPr lang="pl-PL" altLang="pl-PL" smtClean="0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ewaluacji – należy przez to rozumieć proces gromadzenia, analizowania i komunikowania informacji na temat wartości działań podejmowanych przez szkołę lub placówkę; wyniki ewaluacji są wykorzystywane w procesie podejmowania decyzji skierowanych na zapewnienie wysokiej jakości organizacji procesów kształcenia, wychowania i opieki oraz ich efektów w szkole lub placówce; </a:t>
            </a:r>
          </a:p>
          <a:p>
            <a:r>
              <a:rPr lang="pl-PL" dirty="0"/>
              <a:t> ewaluacji zewnętrznej – należy przez to rozumieć ewaluację przeprowadzaną przez organ sprawujący nadzór pedagogiczny; ewaluacji wewnętrznej – należy przez to rozumieć ewaluację przeprowadzaną przez dyrektora szkoły lub placówki; </a:t>
            </a:r>
          </a:p>
          <a:p>
            <a:r>
              <a:rPr lang="pl-PL" dirty="0"/>
              <a:t> ewaluacji całościowej – należy przez to rozumieć ewaluację zewnętrzną przeprowadzaną w zakresie wszystkich wymagań, o których mowa w przepisach wydanych na podstawie art. 44 ust. 3 ustawy; </a:t>
            </a:r>
          </a:p>
          <a:p>
            <a:r>
              <a:rPr lang="pl-PL" dirty="0"/>
              <a:t>ewaluacji problemowej – należy przez to rozumieć ewaluację zewnętrzną przeprowadzaną w zakresie wybranych wymagań, o których mowa w przepisach wydanych na podstawie art. 44 ust. 3 ustawy; </a:t>
            </a:r>
          </a:p>
          <a:p>
            <a:r>
              <a:rPr lang="pl-PL" dirty="0"/>
              <a:t>kontroli – należy przez to rozumieć działania organu sprawującego nadzór pedagogiczny lub dyrektora szkoły lub placówki prowadzone w szkole lub placówce w celu oceny stanu przestrzegania przepisów prawa dotyczących działalności dydaktycznej, wychowawczej i opiekuńczej oraz innej działalności statutowej szkoły lub placówki; </a:t>
            </a:r>
          </a:p>
          <a:p>
            <a:r>
              <a:rPr lang="pl-PL" dirty="0"/>
              <a:t> wspomaganiu – należy przez to rozumieć działania organu sprawującego nadzór pedagogiczny lub dyrektora szkoły lub placówki mające na celu inspirowanie i intensyfikowanie w szkole lub placówce procesów służących poprawie i doskonaleniu ich pracy, ukierunkowane na rozwój uczniów i wychowanków; </a:t>
            </a:r>
          </a:p>
          <a:p>
            <a:r>
              <a:rPr lang="pl-PL" dirty="0"/>
              <a:t>monitorowaniu – należy przez to rozumieć działania organu sprawującego nadzór pedagogiczny lub dyrektora szkoły lub placówki prowadzone w szkole lub placówce, obejmujące zbieranie i analizę informacji o działalności dydaktycznej, wychowawczej i opiekuńczej oraz innej działalności statutowej, w celu identyfikowania i eliminowania zagrożeń w prawidłowej realizacji zadań szkoły lub placówki;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899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Trener omawia wzór wniosku (będzie w materiałach), który być może ułatwi procedurę podziału środków i ustalenia priorytetowej potrzeb szkół i potem gminy.- 10 minut.</a:t>
            </a:r>
          </a:p>
          <a:p>
            <a:r>
              <a:rPr lang="pl-PL" altLang="pl-PL"/>
              <a:t> </a:t>
            </a:r>
          </a:p>
          <a:p>
            <a:r>
              <a:rPr lang="pl-PL" altLang="pl-PL"/>
              <a:t>Cała grupa wspólnie aktualizuje 6 wniosków korzystając z nowego modelu- 15 minut.</a:t>
            </a:r>
          </a:p>
          <a:p>
            <a:endParaRPr lang="pl-PL" altLang="pl-PL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9316F8-0574-4DC2-B8F7-A1BAFAE71306}" type="slidenum">
              <a:rPr lang="pl-PL" altLang="pl-PL" smtClean="0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Bezludna wyspa orzechem kokosowym, rekinem, skrzynią skarbów i cudownym słońcem </a:t>
            </a:r>
            <a:r>
              <a:rPr lang="pl-PL" altLang="pl-PL">
                <a:sym typeface="Wingdings" pitchFamily="2" charset="2"/>
              </a:rPr>
              <a:t></a:t>
            </a:r>
            <a:endParaRPr lang="pl-PL" altLang="pl-PL"/>
          </a:p>
          <a:p>
            <a:r>
              <a:rPr lang="pl-PL" altLang="pl-PL"/>
              <a:t> </a:t>
            </a:r>
          </a:p>
          <a:p>
            <a:endParaRPr lang="pl-PL" altLang="pl-PL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EC9D2AF-ADE4-4903-8200-50B2BDF54A23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EA9B63-DC5A-447D-9E4D-D0209CA5B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45FCD0-46E2-4D89-BCCD-B63A2E359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2BE0FD-6355-443A-AB13-B803BF91D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B5EB2F-27A3-471E-ACDA-94FF5376DF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795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Podstawy%20prawne%20doskonalenia%20w%20szkole%20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1"/>
          <p:cNvSpPr>
            <a:spLocks noChangeArrowheads="1"/>
          </p:cNvSpPr>
          <p:nvPr/>
        </p:nvSpPr>
        <p:spPr bwMode="auto">
          <a:xfrm>
            <a:off x="1001713" y="2565400"/>
            <a:ext cx="73437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700" b="1">
                <a:solidFill>
                  <a:srgbClr val="0070C0"/>
                </a:solidFill>
                <a:latin typeface="Calibri" pitchFamily="34" charset="0"/>
              </a:rPr>
              <a:t>PROPOZYCJA WNIOSKU I JEGO OMÓWIENIE</a:t>
            </a:r>
          </a:p>
        </p:txBody>
      </p:sp>
    </p:spTree>
    <p:extLst>
      <p:ext uri="{BB962C8B-B14F-4D97-AF65-F5344CB8AC3E}">
        <p14:creationId xmlns:p14="http://schemas.microsoft.com/office/powerpoint/2010/main" val="139772622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1"/>
          <p:cNvSpPr>
            <a:spLocks noChangeArrowheads="1"/>
          </p:cNvSpPr>
          <p:nvPr/>
        </p:nvSpPr>
        <p:spPr bwMode="auto">
          <a:xfrm>
            <a:off x="1001713" y="2565400"/>
            <a:ext cx="73437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700" b="1">
                <a:solidFill>
                  <a:srgbClr val="0070C0"/>
                </a:solidFill>
                <a:latin typeface="Calibri" pitchFamily="34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102000714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 noChangeArrowheads="1"/>
          </p:cNvSpPr>
          <p:nvPr>
            <p:ph type="ctrTitle"/>
          </p:nvPr>
        </p:nvSpPr>
        <p:spPr>
          <a:xfrm>
            <a:off x="395536" y="2996952"/>
            <a:ext cx="7920880" cy="1368152"/>
          </a:xfrm>
        </p:spPr>
        <p:txBody>
          <a:bodyPr/>
          <a:lstStyle/>
          <a:p>
            <a:r>
              <a:rPr lang="pl-PL" altLang="pl-PL" sz="1600" b="1" dirty="0"/>
              <a:t>Przykładowy model podziału środków na doskonalenie zawodowe nauczycieli w kontekście podniesienia jakości pracy szkół </a:t>
            </a:r>
            <a:br>
              <a:rPr lang="pl-PL" altLang="pl-PL" sz="1600" b="1" dirty="0"/>
            </a:br>
            <a:r>
              <a:rPr lang="pl-PL" altLang="pl-PL" sz="1600" b="1" dirty="0"/>
              <a:t>Część II : Wykorzystanie dostępnych zasobów organizacyjnych i finansowych do realizacji zadań oświatowych </a:t>
            </a:r>
            <a:br>
              <a:rPr lang="pl-PL" altLang="pl-PL" sz="2400" b="1" dirty="0"/>
            </a:br>
            <a:r>
              <a:rPr lang="pl-PL" altLang="pl-PL" sz="2400" b="1" dirty="0"/>
              <a:t>Moduł V, Dzień 1 sesja 4</a:t>
            </a:r>
            <a:br>
              <a:rPr lang="pl-PL" altLang="pl-PL" sz="2400" b="1" dirty="0"/>
            </a:br>
            <a:br>
              <a:rPr lang="pl-PL" altLang="pl-PL" sz="2400" b="1" dirty="0"/>
            </a:br>
            <a:r>
              <a:rPr lang="pl-PL" sz="1000" dirty="0">
                <a:solidFill>
                  <a:prstClr val="white"/>
                </a:solidFill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2400" dirty="0">
                <a:solidFill>
                  <a:prstClr val="white"/>
                </a:solidFill>
              </a:rPr>
            </a:br>
            <a:r>
              <a:rPr lang="pl-PL" sz="2400" dirty="0">
                <a:solidFill>
                  <a:prstClr val="white"/>
                </a:solidFill>
              </a:rPr>
              <a:t>                      Autor: Liliana Zientecka/ Dorota Tomaszewicz</a:t>
            </a:r>
            <a:br>
              <a:rPr lang="pl-PL" altLang="pl-PL" sz="2000" dirty="0">
                <a:solidFill>
                  <a:prstClr val="white"/>
                </a:solidFill>
              </a:rPr>
            </a:br>
            <a:br>
              <a:rPr lang="pl-PL" altLang="pl-PL" sz="2400" b="1" dirty="0">
                <a:solidFill>
                  <a:prstClr val="white"/>
                </a:solidFill>
              </a:rPr>
            </a:br>
            <a:br>
              <a:rPr lang="pl-PL" altLang="pl-PL" sz="2400" b="1" dirty="0"/>
            </a:br>
            <a:br>
              <a:rPr lang="pl-PL" altLang="pl-PL" sz="2000" dirty="0"/>
            </a:br>
            <a:br>
              <a:rPr lang="pl-PL" altLang="pl-PL" sz="2000" dirty="0"/>
            </a:br>
            <a:br>
              <a:rPr lang="pl-PL" altLang="pl-PL" sz="2400" b="1" dirty="0"/>
            </a:b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83782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rostokąt 1"/>
          <p:cNvSpPr>
            <a:spLocks noChangeArrowheads="1"/>
          </p:cNvSpPr>
          <p:nvPr/>
        </p:nvSpPr>
        <p:spPr bwMode="auto">
          <a:xfrm>
            <a:off x="1001713" y="2565400"/>
            <a:ext cx="73437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0070C0"/>
                </a:solidFill>
                <a:latin typeface="Calibri" pitchFamily="34" charset="0"/>
              </a:rPr>
              <a:t>Zadanie warsztatowe nr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0070C0"/>
                </a:solidFill>
                <a:latin typeface="Calibri" pitchFamily="34" charset="0"/>
              </a:rPr>
              <a:t>Znaczenie właściwego zdefiniowania potrzeb rozwojowych szkół dla podniesienia jakości jej pracy</a:t>
            </a:r>
          </a:p>
        </p:txBody>
      </p:sp>
    </p:spTree>
    <p:extLst>
      <p:ext uri="{BB962C8B-B14F-4D97-AF65-F5344CB8AC3E}">
        <p14:creationId xmlns:p14="http://schemas.microsoft.com/office/powerpoint/2010/main" val="82120212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1"/>
          <p:cNvSpPr>
            <a:spLocks noChangeArrowheads="1"/>
          </p:cNvSpPr>
          <p:nvPr/>
        </p:nvSpPr>
        <p:spPr bwMode="auto">
          <a:xfrm>
            <a:off x="1001713" y="2565400"/>
            <a:ext cx="7343775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700" b="1" dirty="0">
                <a:solidFill>
                  <a:srgbClr val="0070C0"/>
                </a:solidFill>
                <a:latin typeface="Calibri" pitchFamily="34" charset="0"/>
              </a:rPr>
              <a:t>Jak zastosować to w praktyce?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700" b="1" dirty="0">
                <a:solidFill>
                  <a:srgbClr val="0070C0"/>
                </a:solidFill>
                <a:latin typeface="Calibri" pitchFamily="34" charset="0"/>
              </a:rPr>
              <a:t>Skąd JST ma czerpać wiedzę o potrzebach rozwojowych szkół?</a:t>
            </a:r>
          </a:p>
        </p:txBody>
      </p:sp>
    </p:spTree>
    <p:extLst>
      <p:ext uri="{BB962C8B-B14F-4D97-AF65-F5344CB8AC3E}">
        <p14:creationId xmlns:p14="http://schemas.microsoft.com/office/powerpoint/2010/main" val="10893661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2900" indent="-342900">
              <a:buFontTx/>
              <a:buChar char="-"/>
            </a:pPr>
            <a:r>
              <a:rPr lang="pl-PL" dirty="0"/>
              <a:t>Raporty ewaluacji</a:t>
            </a:r>
          </a:p>
          <a:p>
            <a:pPr marL="342900" indent="-342900">
              <a:buFontTx/>
              <a:buChar char="-"/>
            </a:pPr>
            <a:r>
              <a:rPr lang="pl-PL" dirty="0"/>
              <a:t>Uchwały rady pedagogicznej dotyczące wniosków z nadzoru pedagogicznego</a:t>
            </a:r>
          </a:p>
          <a:p>
            <a:pPr marL="342900" indent="-342900">
              <a:buFontTx/>
              <a:buChar char="-"/>
            </a:pPr>
            <a:r>
              <a:rPr lang="pl-PL" dirty="0"/>
              <a:t>Wymagania wobec szkół i placówek</a:t>
            </a:r>
          </a:p>
          <a:p>
            <a:pPr marL="342900" indent="-342900">
              <a:buFontTx/>
              <a:buChar char="-"/>
            </a:pPr>
            <a:r>
              <a:rPr lang="pl-PL" dirty="0"/>
              <a:t>Wnioski dyrektora o dofinansowanie doskonalenia  </a:t>
            </a:r>
          </a:p>
          <a:p>
            <a:pPr marL="342900" indent="-342900">
              <a:buFontTx/>
              <a:buChar char="-"/>
            </a:pPr>
            <a:endParaRPr lang="pl-PL" dirty="0"/>
          </a:p>
          <a:p>
            <a:pPr marL="342900" indent="-342900">
              <a:buFontTx/>
              <a:buChar char="-"/>
            </a:pPr>
            <a:endParaRPr lang="pl-PL" dirty="0"/>
          </a:p>
          <a:p>
            <a:r>
              <a:rPr lang="pl-PL" dirty="0"/>
              <a:t>Prezentacja wzoru uchwały oraz przykładowych wniosków składanych przez dyrektorów </a:t>
            </a:r>
          </a:p>
          <a:p>
            <a:pPr marL="342900" indent="-34290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889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0850" y="260350"/>
            <a:ext cx="8364538" cy="635000"/>
          </a:xfrm>
        </p:spPr>
        <p:txBody>
          <a:bodyPr/>
          <a:lstStyle/>
          <a:p>
            <a:r>
              <a:rPr lang="pl-PL" altLang="pl-PL" sz="2400" b="1"/>
              <a:t>Wnioski z nadzoru stanowią podstawę potrzeb szkoły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50403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000" b="1"/>
              <a:t>Art. 70.  Ustawy Prawo oświatowe </a:t>
            </a:r>
            <a:endParaRPr lang="pl-PL" altLang="pl-PL" sz="2000"/>
          </a:p>
          <a:p>
            <a:pPr marL="0" indent="0">
              <a:buFontTx/>
              <a:buNone/>
            </a:pPr>
            <a:endParaRPr lang="pl-PL" altLang="pl-PL" sz="2000"/>
          </a:p>
          <a:p>
            <a:pPr marL="0" indent="0">
              <a:buFontTx/>
              <a:buNone/>
            </a:pPr>
            <a:r>
              <a:rPr lang="pl-PL" altLang="pl-PL" sz="2000"/>
              <a:t>1. Do kompetencji stanowiących rady pedagogicznej należy: </a:t>
            </a:r>
          </a:p>
          <a:p>
            <a:pPr marL="0" indent="0">
              <a:buFontTx/>
              <a:buNone/>
            </a:pPr>
            <a:r>
              <a:rPr lang="pl-PL" altLang="pl-PL" sz="2000"/>
              <a:t>4) ustalanie organizacji doskonalenia zawodowego nauczycieli szkoły lub placówki; </a:t>
            </a:r>
          </a:p>
          <a:p>
            <a:pPr marL="0" indent="0">
              <a:buFontTx/>
              <a:buNone/>
            </a:pPr>
            <a:r>
              <a:rPr lang="pl-PL" altLang="pl-PL" sz="2000"/>
              <a:t>6) ustalanie sposobu wykorzystania wyników nadzoru pedagogicznego, </a:t>
            </a:r>
          </a:p>
          <a:p>
            <a:pPr marL="0" indent="0">
              <a:buFontTx/>
              <a:buNone/>
            </a:pPr>
            <a:endParaRPr lang="pl-PL" altLang="pl-PL" sz="2000"/>
          </a:p>
          <a:p>
            <a:pPr marL="0" indent="0">
              <a:buFontTx/>
              <a:buNone/>
            </a:pPr>
            <a:r>
              <a:rPr lang="pl-PL" altLang="pl-PL" sz="2000"/>
              <a:t>Rozporządzenie MEN z dnia 25 sierpnia 2017 r. w sprawie nadzoru pedagogicznego (Dz.U. z 2017 r. poz. 1568)</a:t>
            </a:r>
          </a:p>
          <a:p>
            <a:pPr marL="0" indent="0">
              <a:buFontTx/>
              <a:buNone/>
            </a:pPr>
            <a:endParaRPr lang="pl-PL" altLang="pl-PL" sz="2000" b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pl-PL" altLang="pl-PL" sz="2000" b="1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Wyciąg z rozporządzenia -§22-23-24 </a:t>
            </a:r>
            <a:endParaRPr lang="pl-PL" altLang="pl-PL" sz="2000" b="1"/>
          </a:p>
        </p:txBody>
      </p:sp>
    </p:spTree>
    <p:extLst>
      <p:ext uri="{BB962C8B-B14F-4D97-AF65-F5344CB8AC3E}">
        <p14:creationId xmlns:p14="http://schemas.microsoft.com/office/powerpoint/2010/main" val="339621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688" y="115888"/>
            <a:ext cx="8804275" cy="995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nadzoru pedagogicznego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wyniki i wnioski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sprawowanego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nadzoru …..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-1404664" y="980728"/>
          <a:ext cx="6033811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3693041" y="1614860"/>
          <a:ext cx="5278179" cy="2572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454816" y="4365104"/>
            <a:ext cx="8348662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formie sprawozdania decyduje dyrektor – powinno być: </a:t>
            </a:r>
          </a:p>
          <a:p>
            <a:pPr marL="600075" lvl="1" indent="-257175"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czytelne i przejrzyste;</a:t>
            </a:r>
          </a:p>
          <a:p>
            <a:pPr marL="600075" lvl="1" indent="-257175"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odnosić się do planu;</a:t>
            </a:r>
          </a:p>
          <a:p>
            <a:pPr marL="600075" lvl="1" indent="-257175"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przedstawiać wyniki podejmowanych działań - poparte dowodami;</a:t>
            </a:r>
          </a:p>
          <a:p>
            <a:pPr marL="600075" lvl="1" indent="-257175"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zawierać wnioski do dalszej pracy.</a:t>
            </a:r>
          </a:p>
          <a:p>
            <a:pPr lvl="1">
              <a:defRPr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</a:p>
        </p:txBody>
      </p:sp>
    </p:spTree>
    <p:extLst>
      <p:ext uri="{BB962C8B-B14F-4D97-AF65-F5344CB8AC3E}">
        <p14:creationId xmlns:p14="http://schemas.microsoft.com/office/powerpoint/2010/main" val="215639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569913" y="188913"/>
            <a:ext cx="8147050" cy="561975"/>
          </a:xfrm>
        </p:spPr>
        <p:txBody>
          <a:bodyPr/>
          <a:lstStyle/>
          <a:p>
            <a:r>
              <a:rPr lang="pl-PL" altLang="pl-PL" sz="2800" b="1">
                <a:latin typeface="Calibri" pitchFamily="34" charset="0"/>
              </a:rPr>
              <a:t>Wniosek ważny dla JST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79388" y="836613"/>
            <a:ext cx="8537575" cy="345598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cs typeface="Times New Roman" pitchFamily="18" charset="0"/>
              </a:rPr>
              <a:t>§ 6 ust. </a:t>
            </a:r>
            <a:r>
              <a:rPr lang="pl-PL" altLang="pl-PL" sz="2000"/>
              <a:t>2. Dyrektorzy szkół i placówek,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000"/>
              <a:t>do dnia 30 listopada danego roku, </a:t>
            </a:r>
          </a:p>
          <a:p>
            <a:pPr marL="0" indent="0"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</a:rPr>
              <a:t>składają do organu prowadzącego wnioski </a:t>
            </a:r>
          </a:p>
          <a:p>
            <a:pPr marL="0" indent="0" algn="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000"/>
              <a:t>o dofinansowanie doskonalenia zawodowego nauczycieli w następnym roku budżetowym uwzględniające potrzeby, o których mowa w ust. 1.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00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00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00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000" b="1"/>
              <a:t>Praca w grupach – </a:t>
            </a:r>
            <a:r>
              <a:rPr lang="pl-PL" altLang="pl-PL" sz="2000" b="1">
                <a:solidFill>
                  <a:srgbClr val="C00000"/>
                </a:solidFill>
              </a:rPr>
              <a:t>Opracuj wzór wniosku </a:t>
            </a:r>
          </a:p>
        </p:txBody>
      </p:sp>
    </p:spTree>
    <p:extLst>
      <p:ext uri="{BB962C8B-B14F-4D97-AF65-F5344CB8AC3E}">
        <p14:creationId xmlns:p14="http://schemas.microsoft.com/office/powerpoint/2010/main" val="144544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323850" y="265113"/>
            <a:ext cx="8434388" cy="490537"/>
          </a:xfrm>
        </p:spPr>
        <p:txBody>
          <a:bodyPr/>
          <a:lstStyle/>
          <a:p>
            <a:r>
              <a:rPr lang="pl-PL" altLang="pl-PL" sz="2400" b="1"/>
              <a:t>Opracuj plan dofinansowania form doskonalenia zawodowego nauczycieli ......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1775" y="1268413"/>
            <a:ext cx="8885238" cy="5073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2000" dirty="0">
                <a:cs typeface="Times New Roman" panose="02020603050405020304" pitchFamily="18" charset="0"/>
              </a:rPr>
              <a:t>§</a:t>
            </a:r>
            <a:r>
              <a:rPr lang="pl-PL" sz="1800" dirty="0">
                <a:cs typeface="Times New Roman" panose="02020603050405020304" pitchFamily="18" charset="0"/>
              </a:rPr>
              <a:t>6 ust. </a:t>
            </a:r>
            <a:r>
              <a:rPr lang="pl-PL" sz="1800" dirty="0"/>
              <a:t>3. Organ prowadzący opracowuje na każdy rok budżetowy </a:t>
            </a:r>
          </a:p>
          <a:p>
            <a:pPr marL="0" indent="0">
              <a:buFontTx/>
              <a:buNone/>
              <a:defRPr/>
            </a:pPr>
            <a:r>
              <a:rPr lang="pl-PL" sz="1800" b="1" dirty="0">
                <a:solidFill>
                  <a:srgbClr val="C00000"/>
                </a:solidFill>
              </a:rPr>
              <a:t>plan dofinansowania form doskonalenia zawodowego nauczycieli,</a:t>
            </a:r>
            <a:r>
              <a:rPr lang="pl-PL" sz="1800" dirty="0"/>
              <a:t> </a:t>
            </a:r>
          </a:p>
          <a:p>
            <a:pPr marL="0" indent="0">
              <a:buFontTx/>
              <a:buNone/>
              <a:defRPr/>
            </a:pPr>
            <a:endParaRPr lang="pl-PL" sz="1800" dirty="0"/>
          </a:p>
          <a:p>
            <a:pPr marL="0" indent="0">
              <a:buFontTx/>
              <a:buNone/>
              <a:defRPr/>
            </a:pPr>
            <a:r>
              <a:rPr lang="pl-PL" sz="1800" dirty="0"/>
              <a:t>o których mowa w § 2, biorąc pod uwagę:</a:t>
            </a:r>
          </a:p>
          <a:p>
            <a:pPr marL="0" indent="0">
              <a:buFontTx/>
              <a:buNone/>
              <a:defRPr/>
            </a:pPr>
            <a:r>
              <a:rPr lang="pl-PL" sz="1800" dirty="0"/>
              <a:t>1) wnioski dyrektorów szkół i placówek, o których mowa w ust. 2,</a:t>
            </a:r>
          </a:p>
          <a:p>
            <a:pPr marL="0" indent="0">
              <a:buFontTx/>
              <a:buNone/>
              <a:defRPr/>
            </a:pPr>
            <a:r>
              <a:rPr lang="pl-PL" sz="1800" dirty="0"/>
              <a:t>2) wyniki sprawdzianu, egzaminu gimnazjalnego, egzaminu potwierdzającego kwalifikacje w zawodzie  egzaminu maturalnego,</a:t>
            </a:r>
          </a:p>
          <a:p>
            <a:pPr marL="0" indent="0">
              <a:buFontTx/>
              <a:buNone/>
              <a:defRPr/>
            </a:pPr>
            <a:r>
              <a:rPr lang="pl-PL" sz="1800" dirty="0"/>
              <a:t>3) wyniki ewaluacji wewnętrznej i zewnętrznej oraz wynikające z nich wnioski,</a:t>
            </a:r>
          </a:p>
          <a:p>
            <a:pPr marL="0" indent="0">
              <a:buFontTx/>
              <a:buNone/>
              <a:defRPr/>
            </a:pPr>
            <a:r>
              <a:rPr lang="pl-PL" sz="1800" dirty="0"/>
              <a:t>4) podstawowe kierunki realizacji polityki oświatowej państwa, ustalone przez ministra właściwego do spraw oświaty i wychowania, zgodnie z art. 35 ust. 2 pkt 1 ustawy z dnia 7 września 1991 r. o systemie oświaty.</a:t>
            </a:r>
          </a:p>
          <a:p>
            <a:pPr marL="0" indent="0">
              <a:buFontTx/>
              <a:buNone/>
              <a:defRPr/>
            </a:pPr>
            <a:endParaRPr lang="pl-PL" sz="1800" dirty="0"/>
          </a:p>
          <a:p>
            <a:pPr marL="0" indent="0">
              <a:buFontTx/>
              <a:buNone/>
              <a:defRPr/>
            </a:pPr>
            <a:r>
              <a:rPr lang="pl-PL" sz="1800" dirty="0"/>
              <a:t>§ 7. Organ prowadzący, w porozumieniu z dyrektorami szkół i placówek, </a:t>
            </a:r>
          </a:p>
          <a:p>
            <a:pPr marL="0" indent="0" algn="ctr">
              <a:buFontTx/>
              <a:buNone/>
              <a:defRPr/>
            </a:pPr>
            <a:r>
              <a:rPr lang="pl-PL" sz="1800" b="1" dirty="0">
                <a:solidFill>
                  <a:srgbClr val="C00000"/>
                </a:solidFill>
              </a:rPr>
              <a:t>ustala corocznie maksymalną kwotę dofinansowania opłat, </a:t>
            </a:r>
          </a:p>
          <a:p>
            <a:pPr marL="0" indent="0">
              <a:buFontTx/>
              <a:buNone/>
              <a:defRPr/>
            </a:pPr>
            <a:r>
              <a:rPr lang="pl-PL" sz="1800" dirty="0"/>
              <a:t>o których mowa w § 2 ust. 2 pkt 1, oraz specjalności i formy kształcenia, na które dofinansowanie jest przyznawane.</a:t>
            </a:r>
          </a:p>
          <a:p>
            <a:pPr>
              <a:defRPr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897117443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19</TotalTime>
  <Words>1172</Words>
  <Application>Microsoft Office PowerPoint</Application>
  <PresentationFormat>Pokaz na ekranie (4:3)</PresentationFormat>
  <Paragraphs>114</Paragraphs>
  <Slides>12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ŚLĄSKICH SAMORZĄDACH</vt:lpstr>
      <vt:lpstr>Przykładowy model podziału środków na doskonalenie zawodowe nauczycieli w kontekście podniesienia jakości pracy szkół  Część II : Wykorzystanie dostępnych zasobów organizacyjnych i finansowych do realizacji zadań oświatowych  Moduł V, Dzień 1 sesja 4 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                      Autor: Liliana Zientecka/ Dorota Tomaszewicz      </vt:lpstr>
      <vt:lpstr>Prezentacja programu PowerPoint</vt:lpstr>
      <vt:lpstr>Prezentacja programu PowerPoint</vt:lpstr>
      <vt:lpstr>Prezentacja programu PowerPoint</vt:lpstr>
      <vt:lpstr>Wnioski z nadzoru stanowią podstawę potrzeb szkoły</vt:lpstr>
      <vt:lpstr>Plan nadzoru pedagogicznego wyniki i wnioski ze sprawowanego z nadzoru …..</vt:lpstr>
      <vt:lpstr>Wniosek ważny dla JST</vt:lpstr>
      <vt:lpstr>Opracuj plan dofinansowania form doskonalenia zawodowego nauczycieli ......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Dorota Tomaszewicz</cp:lastModifiedBy>
  <cp:revision>8</cp:revision>
  <dcterms:created xsi:type="dcterms:W3CDTF">2018-03-23T16:36:21Z</dcterms:created>
  <dcterms:modified xsi:type="dcterms:W3CDTF">2018-09-11T15:21:31Z</dcterms:modified>
</cp:coreProperties>
</file>